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9" r:id="rId3"/>
    <p:sldId id="282" r:id="rId4"/>
    <p:sldId id="258" r:id="rId5"/>
    <p:sldId id="287" r:id="rId6"/>
    <p:sldId id="281" r:id="rId7"/>
    <p:sldId id="267" r:id="rId8"/>
    <p:sldId id="280" r:id="rId9"/>
    <p:sldId id="288" r:id="rId10"/>
    <p:sldId id="261" r:id="rId11"/>
    <p:sldId id="264" r:id="rId12"/>
    <p:sldId id="289" r:id="rId13"/>
    <p:sldId id="292" r:id="rId14"/>
    <p:sldId id="293" r:id="rId15"/>
    <p:sldId id="271" r:id="rId16"/>
    <p:sldId id="273" r:id="rId17"/>
    <p:sldId id="274" r:id="rId18"/>
  </p:sldIdLst>
  <p:sldSz cx="12192000" cy="6858000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Medium" panose="00000600000000000000" pitchFamily="2" charset="0"/>
      <p:regular r:id="rId25"/>
      <p:italic r:id="rId26"/>
    </p:embeddedFont>
    <p:embeddedFont>
      <p:font typeface="Montserrat SemiBold" panose="00000700000000000000" pitchFamily="2" charset="0"/>
      <p:bold r:id="rId27"/>
      <p:boldItalic r:id="rId28"/>
    </p:embeddedFont>
    <p:embeddedFont>
      <p:font typeface="PT Sans Narrow" panose="020B0506020203020204" pitchFamily="34" charset="0"/>
      <p:regular r:id="rId29"/>
      <p:bold r:id="rId30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56334D-63D5-7E46-AA6E-4E54F11FBEDC}" name="Zonghai Yang" initials="ZY" userId="c96d5f9f04357eeb" providerId="Windows Live"/>
  <p188:author id="{A9CAF9EA-1E55-BAFC-5BB9-67A9EBDB9C99}" name="Merve Yanik" initials="MY" userId="7edf666d23fbeef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C02E97-EC1D-7E59-E846-E6478899DB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F6B16-DF7C-516A-2736-5FB73BDF48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12A47-700A-43E3-8C20-0E83E02AD1A2}" type="datetimeFigureOut">
              <a:rPr lang="en-DE" smtClean="0"/>
              <a:t>04/13/2025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83451-AFF7-8F0F-682E-33387CCA6E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2329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BD0FA-9FDA-4DE0-B597-939F220FC9AA}" type="datetimeFigureOut">
              <a:rPr lang="en-DE" smtClean="0"/>
              <a:t>04/13/2025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A65EF-EC97-4E8C-A100-A110A80EBD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674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 dirty="0" err="1"/>
              <a:t>What</a:t>
            </a:r>
            <a:r>
              <a:rPr lang="de-DE"/>
              <a:t>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846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240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71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A65EF-EC97-4E8C-A100-A110A80EBD40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5904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5983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A65EF-EC97-4E8C-A100-A110A80EBD40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78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1602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A65EF-EC97-4E8C-A100-A110A80EBD40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220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749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024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;p11">
            <a:extLst>
              <a:ext uri="{FF2B5EF4-FFF2-40B4-BE49-F238E27FC236}">
                <a16:creationId xmlns:a16="http://schemas.microsoft.com/office/drawing/2014/main" id="{6419F899-5BB9-763F-35CC-6EC395B64B53}"/>
              </a:ext>
            </a:extLst>
          </p:cNvPr>
          <p:cNvSpPr/>
          <p:nvPr userDrawn="1"/>
        </p:nvSpPr>
        <p:spPr>
          <a:xfrm>
            <a:off x="0" y="0"/>
            <a:ext cx="12192000" cy="2312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AF8DA10-EDCE-171B-B41F-6114BFD19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413" y="2473517"/>
            <a:ext cx="451553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200"/>
            </a:lvl1pPr>
          </a:lstStyle>
          <a:p>
            <a:pPr>
              <a:buSzPts val="2000"/>
            </a:pPr>
            <a:r>
              <a:rPr lang="en-US" sz="2800" dirty="0">
                <a:solidFill>
                  <a:schemeClr val="dk2"/>
                </a:solidFill>
              </a:rPr>
              <a:t>text</a:t>
            </a:r>
            <a:endParaRPr lang="en-US" sz="2800" dirty="0">
              <a:solidFill>
                <a:srgbClr val="999999"/>
              </a:solidFill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B9A49255-7442-42D7-C665-A0D22844AF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1874" y="1331829"/>
            <a:ext cx="5671439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>
              <a:lnSpc>
                <a:spcPct val="90000"/>
              </a:lnSpc>
              <a:buSzPts val="1400"/>
            </a:pPr>
            <a:r>
              <a:rPr lang="de-DE" sz="2800" dirty="0">
                <a:solidFill>
                  <a:schemeClr val="lt1"/>
                </a:solidFill>
              </a:rPr>
              <a:t>text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3492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_2/3 Foto 1" userDrawn="1">
  <p:cSld name="Titel_2/3 Foto 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11bc015eef_1_94"/>
          <p:cNvSpPr/>
          <p:nvPr/>
        </p:nvSpPr>
        <p:spPr>
          <a:xfrm>
            <a:off x="50" y="-31125"/>
            <a:ext cx="12192000" cy="4565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7C3EB2-E530-13F0-8CB2-546B50FE8F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3256" y="1859010"/>
            <a:ext cx="7344824" cy="7848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50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DE" dirty="0"/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text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6211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74DA3F6-ED94-2090-EF98-95A4AA9606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000" y="820032"/>
            <a:ext cx="330408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>
              <a:defRPr lang="de-DE" sz="21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</a:lstStyle>
          <a:p>
            <a:pPr marL="0" lvl="0">
              <a:spcBef>
                <a:spcPts val="0"/>
              </a:spcBef>
              <a:buSzPts val="1400"/>
              <a:buNone/>
            </a:pPr>
            <a:r>
              <a:rPr lang="de-DE" sz="28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Section subtitle</a:t>
            </a:r>
            <a:endParaRPr lang="de-DE" sz="1400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C1BF8A9-9ECF-567D-FD4B-EC7E9FFF3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000" y="339901"/>
            <a:ext cx="2854642" cy="480131"/>
          </a:xfrm>
          <a:prstGeom prst="rect">
            <a:avLst/>
          </a:prstGeom>
        </p:spPr>
        <p:txBody>
          <a:bodyPr lIns="91440" tIns="0" rIns="91440" bIns="91440">
            <a:spAutoFit/>
          </a:bodyPr>
          <a:lstStyle>
            <a:lvl1pPr marL="0" indent="0">
              <a:buNone/>
              <a:defRPr/>
            </a:lvl1pPr>
          </a:lstStyle>
          <a:p>
            <a:pPr>
              <a:spcBef>
                <a:spcPts val="0"/>
              </a:spcBef>
              <a:buSzPts val="1400"/>
            </a:pPr>
            <a:r>
              <a:rPr lang="de-DE" sz="28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586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10">
            <a:extLst>
              <a:ext uri="{FF2B5EF4-FFF2-40B4-BE49-F238E27FC236}">
                <a16:creationId xmlns:a16="http://schemas.microsoft.com/office/drawing/2014/main" id="{5ADC5F17-EEC6-32F8-52A0-A9821B688ADF}"/>
              </a:ext>
            </a:extLst>
          </p:cNvPr>
          <p:cNvSpPr txBox="1"/>
          <p:nvPr userDrawn="1"/>
        </p:nvSpPr>
        <p:spPr>
          <a:xfrm>
            <a:off x="360363" y="6151488"/>
            <a:ext cx="70026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Design Driven Project | </a:t>
            </a:r>
            <a:r>
              <a:rPr lang="tr-TR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16/01/2024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Merve Yanik &amp; </a:t>
            </a:r>
            <a:r>
              <a:rPr lang="en-US" sz="1000" noProof="1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Zonghai</a:t>
            </a:r>
            <a:r>
              <a:rPr lang="en-US" sz="1000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Yang</a:t>
            </a:r>
            <a:endParaRPr sz="1000" dirty="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GB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Computer Vision for Safety</a:t>
            </a:r>
            <a:endParaRPr sz="1000" b="0" i="0" u="none" strike="noStrike" cap="none" dirty="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8" name="Google Shape;12;p10">
            <a:extLst>
              <a:ext uri="{FF2B5EF4-FFF2-40B4-BE49-F238E27FC236}">
                <a16:creationId xmlns:a16="http://schemas.microsoft.com/office/drawing/2014/main" id="{7D34813F-9B45-513A-9640-68EC4B2E8D58}"/>
              </a:ext>
            </a:extLst>
          </p:cNvPr>
          <p:cNvCxnSpPr/>
          <p:nvPr userDrawn="1"/>
        </p:nvCxnSpPr>
        <p:spPr>
          <a:xfrm>
            <a:off x="360363" y="6040438"/>
            <a:ext cx="11483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4;p10">
            <a:extLst>
              <a:ext uri="{FF2B5EF4-FFF2-40B4-BE49-F238E27FC236}">
                <a16:creationId xmlns:a16="http://schemas.microsoft.com/office/drawing/2014/main" id="{311406E5-450D-64F3-D86D-68BB798BB6B1}"/>
              </a:ext>
            </a:extLst>
          </p:cNvPr>
          <p:cNvPicPr preferRelativeResize="0"/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2770" y="6077263"/>
            <a:ext cx="2908799" cy="778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50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vision.zone/topic/demo-videos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4DEBA9-7C2E-282E-B16F-7BC8825857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413" y="2473517"/>
            <a:ext cx="4515530" cy="3510705"/>
          </a:xfrm>
        </p:spPr>
        <p:txBody>
          <a:bodyPr>
            <a:spAutoFit/>
          </a:bodyPr>
          <a:lstStyle/>
          <a:p>
            <a:pPr>
              <a:buSzPts val="2000"/>
            </a:pPr>
            <a:r>
              <a:rPr lang="en-US" dirty="0">
                <a:solidFill>
                  <a:schemeClr val="dk2"/>
                </a:solidFill>
              </a:rPr>
              <a:t>Merve</a:t>
            </a:r>
            <a:r>
              <a:rPr lang="tr-TR" dirty="0">
                <a:solidFill>
                  <a:schemeClr val="dk2"/>
                </a:solidFill>
              </a:rPr>
              <a:t> Yanik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Mechanical Engineering</a:t>
            </a:r>
          </a:p>
          <a:p>
            <a:pPr>
              <a:buSzPts val="2000"/>
            </a:pPr>
            <a:r>
              <a:rPr lang="en-US" noProof="1">
                <a:solidFill>
                  <a:schemeClr val="dk2"/>
                </a:solidFill>
              </a:rPr>
              <a:t>Zonghai</a:t>
            </a:r>
            <a:r>
              <a:rPr lang="en-US" dirty="0">
                <a:solidFill>
                  <a:schemeClr val="dk2"/>
                </a:solidFill>
              </a:rPr>
              <a:t>  Yang</a:t>
            </a:r>
            <a:r>
              <a:rPr lang="tr-TR" dirty="0">
                <a:solidFill>
                  <a:schemeClr val="dk2"/>
                </a:solidFill>
              </a:rPr>
              <a:t>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Civil Engineering</a:t>
            </a:r>
            <a:endParaRPr lang="en-US" sz="1400" dirty="0">
              <a:solidFill>
                <a:schemeClr val="dk2"/>
              </a:solidFill>
            </a:endParaRPr>
          </a:p>
          <a:p>
            <a:pPr>
              <a:buSzPts val="2000"/>
            </a:pPr>
            <a:endParaRPr lang="tr-TR" dirty="0">
              <a:solidFill>
                <a:srgbClr val="999999"/>
              </a:solidFill>
            </a:endParaRPr>
          </a:p>
          <a:p>
            <a:pPr>
              <a:buSzPts val="2000"/>
            </a:pPr>
            <a:endParaRPr lang="tr-TR" dirty="0">
              <a:solidFill>
                <a:srgbClr val="999999"/>
              </a:solidFill>
            </a:endParaRPr>
          </a:p>
          <a:p>
            <a:pPr>
              <a:buSzPts val="2000"/>
            </a:pPr>
            <a:endParaRPr lang="en-US" dirty="0">
              <a:solidFill>
                <a:srgbClr val="999999"/>
              </a:solidFill>
            </a:endParaRPr>
          </a:p>
          <a:p>
            <a:pPr>
              <a:buSzPts val="2000"/>
            </a:pPr>
            <a:r>
              <a:rPr lang="tr-TR" sz="2400" dirty="0">
                <a:solidFill>
                  <a:srgbClr val="999999"/>
                </a:solidFill>
              </a:rPr>
              <a:t>16/01/2024</a:t>
            </a:r>
            <a:endParaRPr lang="en-US" sz="2400" dirty="0">
              <a:solidFill>
                <a:srgbClr val="999999"/>
              </a:solidFill>
            </a:endParaRPr>
          </a:p>
          <a:p>
            <a:pPr>
              <a:buSzPts val="2000"/>
            </a:pPr>
            <a:r>
              <a:rPr lang="en-US" sz="2400" dirty="0">
                <a:solidFill>
                  <a:srgbClr val="999999"/>
                </a:solidFill>
              </a:rPr>
              <a:t>Computer Vision </a:t>
            </a:r>
            <a:r>
              <a:rPr lang="en-GB" sz="2400" dirty="0">
                <a:solidFill>
                  <a:srgbClr val="999999"/>
                </a:solidFill>
              </a:rPr>
              <a:t>for Safety</a:t>
            </a:r>
          </a:p>
          <a:p>
            <a:pPr>
              <a:buSzPts val="2000"/>
            </a:pPr>
            <a:r>
              <a:rPr lang="en-US" sz="2400" dirty="0">
                <a:solidFill>
                  <a:srgbClr val="999999"/>
                </a:solidFill>
              </a:rPr>
              <a:t>Design Driven Project</a:t>
            </a:r>
            <a:endParaRPr lang="en-DE" sz="2400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62E0ED7-416E-0C58-0FCE-7DD9729040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6240" y="1031533"/>
            <a:ext cx="10173132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kern="1200" dirty="0">
                <a:solidFill>
                  <a:srgbClr val="FFFFFF"/>
                </a:solidFill>
                <a:effectLst/>
                <a:ea typeface="+mn-ea"/>
                <a:cs typeface="+mn-cs"/>
              </a:rPr>
              <a:t>S</a:t>
            </a:r>
            <a:r>
              <a:rPr lang="tr-TR" sz="3200" kern="1200" dirty="0">
                <a:solidFill>
                  <a:srgbClr val="FFFFFF"/>
                </a:solidFill>
                <a:effectLst/>
                <a:ea typeface="+mn-ea"/>
                <a:cs typeface="+mn-cs"/>
              </a:rPr>
              <a:t>aftyAware</a:t>
            </a:r>
          </a:p>
          <a:p>
            <a:pPr marL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solidFill>
                  <a:srgbClr val="FFFFFF"/>
                </a:solidFill>
                <a:effectLst/>
                <a:ea typeface="+mn-ea"/>
                <a:cs typeface="+mn-cs"/>
              </a:rPr>
              <a:t>Computer Vision for Safety</a:t>
            </a:r>
            <a:endParaRPr lang="en-DE" sz="400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1ED9D2-5556-F4CC-FF65-37090EB4BD11}"/>
              </a:ext>
            </a:extLst>
          </p:cNvPr>
          <p:cNvSpPr/>
          <p:nvPr/>
        </p:nvSpPr>
        <p:spPr>
          <a:xfrm>
            <a:off x="252413" y="1376968"/>
            <a:ext cx="810112" cy="8241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Your</a:t>
            </a:r>
          </a:p>
          <a:p>
            <a:pPr algn="ctr"/>
            <a:r>
              <a:rPr lang="en-US" i="1" dirty="0"/>
              <a:t>Logo</a:t>
            </a:r>
            <a:endParaRPr lang="en-DE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775318-86AA-AF24-11F2-2986191A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" y="1376967"/>
            <a:ext cx="824122" cy="824122"/>
          </a:xfrm>
          <a:prstGeom prst="rect">
            <a:avLst/>
          </a:prstGeom>
        </p:spPr>
      </p:pic>
      <p:pic>
        <p:nvPicPr>
          <p:cNvPr id="2" name="Picture 2" descr="Computer vision techniques for construction safety and health monitoring -  ScienceDirect">
            <a:extLst>
              <a:ext uri="{FF2B5EF4-FFF2-40B4-BE49-F238E27FC236}">
                <a16:creationId xmlns:a16="http://schemas.microsoft.com/office/drawing/2014/main" id="{20414556-9D43-1C67-022A-839FD489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266" y="2888828"/>
            <a:ext cx="6589979" cy="229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17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3416" y="1448640"/>
            <a:ext cx="8033260" cy="1605568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Open-source &amp;</a:t>
            </a:r>
          </a:p>
          <a:p>
            <a:pPr marL="0" indent="0">
              <a:buNone/>
            </a:pPr>
            <a:r>
              <a:rPr lang="de-DE" dirty="0"/>
              <a:t>Hardware components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8CFF9-6A66-6D59-5C60-D38BEF38DBAD}"/>
              </a:ext>
            </a:extLst>
          </p:cNvPr>
          <p:cNvSpPr/>
          <p:nvPr/>
        </p:nvSpPr>
        <p:spPr>
          <a:xfrm>
            <a:off x="414973" y="1839364"/>
            <a:ext cx="810112" cy="8241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Your</a:t>
            </a:r>
          </a:p>
          <a:p>
            <a:pPr algn="ctr"/>
            <a:r>
              <a:rPr lang="en-US" i="1" dirty="0"/>
              <a:t>Logo</a:t>
            </a:r>
            <a:endParaRPr lang="en-D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7CE08-7144-ADF4-CB8D-E770F72E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7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2242-DE81-A77F-FB36-1D70CA9A7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339901"/>
            <a:ext cx="3480990" cy="480131"/>
          </a:xfrm>
        </p:spPr>
        <p:txBody>
          <a:bodyPr wrap="square"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en-US" dirty="0">
                <a:solidFill>
                  <a:schemeClr val="dk2"/>
                </a:solidFill>
                <a:latin typeface="Montserrat Medium"/>
              </a:rPr>
              <a:t>Implementation</a:t>
            </a:r>
          </a:p>
        </p:txBody>
      </p:sp>
      <p:pic>
        <p:nvPicPr>
          <p:cNvPr id="2" name="Picture 16" descr="Free vector drone surveillance concept illustration">
            <a:extLst>
              <a:ext uri="{FF2B5EF4-FFF2-40B4-BE49-F238E27FC236}">
                <a16:creationId xmlns:a16="http://schemas.microsoft.com/office/drawing/2014/main" id="{D37A1777-68FB-7B80-EB1F-4EFEC876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7" y="1450992"/>
            <a:ext cx="2658458" cy="265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BA846-99AB-7D41-002D-8BE633D19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2" y="3919288"/>
            <a:ext cx="754214" cy="758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874AE-18D4-E8FF-36FE-CCE3F7C2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32386" y="3732726"/>
            <a:ext cx="1331067" cy="10074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82C12-379D-F0CD-37A5-0B1849CBC6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147967"/>
            <a:ext cx="330408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/>
          <a:p>
            <a:pPr marL="0" algn="ctr">
              <a:spcBef>
                <a:spcPts val="0"/>
              </a:spcBef>
              <a:buSzPts val="1400"/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Monitoring, Collect Data</a:t>
            </a:r>
            <a:endParaRPr lang="tr-T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algn="ctr">
              <a:spcBef>
                <a:spcPts val="0"/>
              </a:spcBef>
              <a:buSzPts val="1400"/>
              <a:buNone/>
            </a:pPr>
            <a:r>
              <a:rPr lang="tr-T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Drones</a:t>
            </a:r>
            <a:r>
              <a:rPr lang="tr-T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tr-T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Cameras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1028" name="Picture 4" descr="Object Detection Tutorial with SSD &amp; Faster RCNN | DataCamp">
            <a:extLst>
              <a:ext uri="{FF2B5EF4-FFF2-40B4-BE49-F238E27FC236}">
                <a16:creationId xmlns:a16="http://schemas.microsoft.com/office/drawing/2014/main" id="{D3FD72AE-BD4F-E572-AA06-03BA0E27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844" y="1760220"/>
            <a:ext cx="3674452" cy="21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780191-5F9C-6B35-B0FE-07B36CF8910D}"/>
              </a:ext>
            </a:extLst>
          </p:cNvPr>
          <p:cNvSpPr txBox="1">
            <a:spLocks/>
          </p:cNvSpPr>
          <p:nvPr/>
        </p:nvSpPr>
        <p:spPr>
          <a:xfrm>
            <a:off x="4151729" y="1323505"/>
            <a:ext cx="330408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SzPts val="1400"/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Vision</a:t>
            </a:r>
          </a:p>
          <a:p>
            <a:pPr marL="0" algn="ctr">
              <a:spcBef>
                <a:spcPts val="0"/>
              </a:spcBef>
              <a:buSzPts val="1400"/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CNN, Object Detection</a:t>
            </a:r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4F5E58F6-233A-1375-E1BD-881A4D85349F}"/>
              </a:ext>
            </a:extLst>
          </p:cNvPr>
          <p:cNvSpPr/>
          <p:nvPr/>
        </p:nvSpPr>
        <p:spPr>
          <a:xfrm>
            <a:off x="2554625" y="2584299"/>
            <a:ext cx="1483944" cy="48013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BE1563-FAEB-556D-8E78-DD0386721D44}"/>
              </a:ext>
            </a:extLst>
          </p:cNvPr>
          <p:cNvSpPr txBox="1">
            <a:spLocks/>
          </p:cNvSpPr>
          <p:nvPr/>
        </p:nvSpPr>
        <p:spPr>
          <a:xfrm>
            <a:off x="2447316" y="2721542"/>
            <a:ext cx="1698562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SzPts val="1400"/>
              <a:buFont typeface="Arial" panose="020B0604020202020204" pitchFamily="34" charset="0"/>
              <a:buNone/>
            </a:pPr>
            <a:r>
              <a:rPr lang="tr-TR" sz="1400" dirty="0">
                <a:solidFill>
                  <a:schemeClr val="bg1"/>
                </a:solidFill>
              </a:rPr>
              <a:t>Transfer data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3EBBD982-B65A-005B-38D9-B4DC2589C677}"/>
              </a:ext>
            </a:extLst>
          </p:cNvPr>
          <p:cNvSpPr/>
          <p:nvPr/>
        </p:nvSpPr>
        <p:spPr>
          <a:xfrm rot="19864028">
            <a:off x="7591552" y="2192153"/>
            <a:ext cx="1483944" cy="48013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AF6DE3A-583B-6A99-88ED-6C8224372C7D}"/>
              </a:ext>
            </a:extLst>
          </p:cNvPr>
          <p:cNvSpPr txBox="1">
            <a:spLocks/>
          </p:cNvSpPr>
          <p:nvPr/>
        </p:nvSpPr>
        <p:spPr>
          <a:xfrm rot="19864028">
            <a:off x="7484243" y="2329396"/>
            <a:ext cx="1698562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SzPts val="1400"/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bg1"/>
                </a:solidFill>
              </a:rPr>
              <a:t>Unsafety</a:t>
            </a:r>
          </a:p>
        </p:txBody>
      </p:sp>
      <p:pic>
        <p:nvPicPr>
          <p:cNvPr id="1030" name="Picture 6" descr="Free vector pay attention concept illustration">
            <a:extLst>
              <a:ext uri="{FF2B5EF4-FFF2-40B4-BE49-F238E27FC236}">
                <a16:creationId xmlns:a16="http://schemas.microsoft.com/office/drawing/2014/main" id="{686746BD-C9EF-A72D-A8F2-B2FD6C887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24" y="839441"/>
            <a:ext cx="1998581" cy="19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ctor workplace safety abstract concept illustration.">
            <a:extLst>
              <a:ext uri="{FF2B5EF4-FFF2-40B4-BE49-F238E27FC236}">
                <a16:creationId xmlns:a16="http://schemas.microsoft.com/office/drawing/2014/main" id="{2EB05AC0-F96C-A9FB-E93C-DF2C54AB8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611" y="3169170"/>
            <a:ext cx="2295968" cy="229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30A04ED-A956-59A4-E20D-B0D56A01F407}"/>
              </a:ext>
            </a:extLst>
          </p:cNvPr>
          <p:cNvSpPr txBox="1">
            <a:spLocks/>
          </p:cNvSpPr>
          <p:nvPr/>
        </p:nvSpPr>
        <p:spPr>
          <a:xfrm>
            <a:off x="8715642" y="382873"/>
            <a:ext cx="330408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SzPts val="1400"/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Sending Timely Alert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F84B8A1-B1B4-1016-0F5A-28122D7FCD32}"/>
              </a:ext>
            </a:extLst>
          </p:cNvPr>
          <p:cNvSpPr txBox="1">
            <a:spLocks/>
          </p:cNvSpPr>
          <p:nvPr/>
        </p:nvSpPr>
        <p:spPr>
          <a:xfrm>
            <a:off x="8635670" y="3155732"/>
            <a:ext cx="330408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SzPts val="1400"/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is well!</a:t>
            </a:r>
          </a:p>
        </p:txBody>
      </p:sp>
      <p:sp>
        <p:nvSpPr>
          <p:cNvPr id="17" name="Arrow: Notched Right 16">
            <a:extLst>
              <a:ext uri="{FF2B5EF4-FFF2-40B4-BE49-F238E27FC236}">
                <a16:creationId xmlns:a16="http://schemas.microsoft.com/office/drawing/2014/main" id="{EBBCCAE9-46D9-098A-E27C-46F09FF7427F}"/>
              </a:ext>
            </a:extLst>
          </p:cNvPr>
          <p:cNvSpPr/>
          <p:nvPr/>
        </p:nvSpPr>
        <p:spPr>
          <a:xfrm rot="1564052">
            <a:off x="7628650" y="3118754"/>
            <a:ext cx="1483944" cy="48013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A38A32F-E080-26FE-FB70-E9E80E65399B}"/>
              </a:ext>
            </a:extLst>
          </p:cNvPr>
          <p:cNvSpPr txBox="1">
            <a:spLocks/>
          </p:cNvSpPr>
          <p:nvPr/>
        </p:nvSpPr>
        <p:spPr>
          <a:xfrm rot="1564052">
            <a:off x="7521341" y="3255997"/>
            <a:ext cx="1698562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SzPts val="1400"/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bg1"/>
                </a:solidFill>
              </a:rPr>
              <a:t>Safety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382679E-D433-1A86-41E9-F3F523A7FEA3}"/>
              </a:ext>
            </a:extLst>
          </p:cNvPr>
          <p:cNvSpPr/>
          <p:nvPr/>
        </p:nvSpPr>
        <p:spPr>
          <a:xfrm>
            <a:off x="794248" y="5465138"/>
            <a:ext cx="1909309" cy="4668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Observation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C352742-0AE0-2F83-FF7E-AC2CB92736D1}"/>
              </a:ext>
            </a:extLst>
          </p:cNvPr>
          <p:cNvSpPr/>
          <p:nvPr/>
        </p:nvSpPr>
        <p:spPr>
          <a:xfrm>
            <a:off x="4873415" y="5465138"/>
            <a:ext cx="1909309" cy="4668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4EA4EA6-559C-93B7-C3DA-3C5DA30ADA14}"/>
              </a:ext>
            </a:extLst>
          </p:cNvPr>
          <p:cNvSpPr/>
          <p:nvPr/>
        </p:nvSpPr>
        <p:spPr>
          <a:xfrm>
            <a:off x="9413027" y="5465138"/>
            <a:ext cx="1909309" cy="4668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Make Action</a:t>
            </a:r>
          </a:p>
        </p:txBody>
      </p:sp>
      <p:pic>
        <p:nvPicPr>
          <p:cNvPr id="1038" name="Picture 14" descr="Vector neural network model with thin synapses and circle neurons connected in a full mesh">
            <a:extLst>
              <a:ext uri="{FF2B5EF4-FFF2-40B4-BE49-F238E27FC236}">
                <a16:creationId xmlns:a16="http://schemas.microsoft.com/office/drawing/2014/main" id="{9EEF9F81-BC21-1D8C-FE7E-667B0372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883" y="3701197"/>
            <a:ext cx="2295968" cy="152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48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/>
      <p:bldP spid="10" grpId="0" animBg="1"/>
      <p:bldP spid="11" grpId="0"/>
      <p:bldP spid="15" grpId="0" animBg="1"/>
      <p:bldP spid="16" grpId="0"/>
      <p:bldP spid="19" grpId="0"/>
      <p:bldP spid="22" grpId="0"/>
      <p:bldP spid="17" grpId="0" animBg="1"/>
      <p:bldP spid="18" grpId="0"/>
      <p:bldP spid="23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284C8E4-34E0-614C-7860-22275E660D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999" y="765325"/>
            <a:ext cx="9445801" cy="369332"/>
          </a:xfrm>
        </p:spPr>
        <p:txBody>
          <a:bodyPr/>
          <a:lstStyle/>
          <a:p>
            <a:pPr marL="0">
              <a:spcBef>
                <a:spcPts val="0"/>
              </a:spcBef>
              <a:buSzPts val="1400"/>
              <a:buNone/>
            </a:pPr>
            <a:r>
              <a:rPr lang="en-US" altLang="zh-CN" sz="2000" b="1" dirty="0">
                <a:solidFill>
                  <a:srgbClr val="374151"/>
                </a:solidFill>
                <a:latin typeface="+mn-lt"/>
              </a:rPr>
              <a:t>Sources:</a:t>
            </a:r>
            <a:endParaRPr lang="zh-CN" altLang="en-US" sz="2000" b="1" dirty="0">
              <a:solidFill>
                <a:srgbClr val="374151"/>
              </a:solidFill>
              <a:latin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A9381E-406B-6761-841D-49EAD7760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339901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Open-source</a:t>
            </a:r>
            <a:endParaRPr lang="zh-CN" altLang="en-US" dirty="0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C9E13B8C-8048-0557-A438-B7F26F9C6412}"/>
              </a:ext>
            </a:extLst>
          </p:cNvPr>
          <p:cNvSpPr txBox="1">
            <a:spLocks/>
          </p:cNvSpPr>
          <p:nvPr/>
        </p:nvSpPr>
        <p:spPr>
          <a:xfrm>
            <a:off x="383999" y="1924565"/>
            <a:ext cx="9217914" cy="4026872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marR="0" lvl="0" indent="-215900" algn="l" defTabSz="215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549F"/>
              </a:buClr>
              <a:buSzTx/>
              <a:buFont typeface="Arial" panose="020B0604020202020204" pitchFamily="34" charset="0"/>
              <a:buChar char="•"/>
              <a:tabLst>
                <a:tab pos="2159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+mn-lt"/>
                <a:ea typeface="ＭＳ Ｐゴシック" charset="0"/>
                <a:cs typeface="Arial" panose="020B0604020202020204" pitchFamily="34" charset="0"/>
              </a:rPr>
              <a:t>Github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+mn-lt"/>
                <a:ea typeface="ＭＳ Ｐゴシック" charset="0"/>
                <a:cs typeface="Arial" panose="020B0604020202020204" pitchFamily="34" charset="0"/>
              </a:rPr>
              <a:t>:</a:t>
            </a:r>
          </a:p>
          <a:p>
            <a:pPr>
              <a:buClr>
                <a:srgbClr val="00549F"/>
              </a:buClr>
              <a:defRPr/>
            </a:pPr>
            <a:r>
              <a:rPr lang="tr-TR" altLang="zh-CN" b="1" dirty="0">
                <a:solidFill>
                  <a:srgbClr val="374151"/>
                </a:solidFill>
              </a:rPr>
              <a:t>Yolov7</a:t>
            </a:r>
            <a:r>
              <a:rPr lang="en-US" altLang="zh-CN" b="1" dirty="0">
                <a:solidFill>
                  <a:srgbClr val="374151"/>
                </a:solidFill>
              </a:rPr>
              <a:t> and dataset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+mn-lt"/>
              <a:ea typeface="ＭＳ Ｐゴシック" charset="0"/>
              <a:cs typeface="Arial" panose="020B0604020202020204" pitchFamily="34" charset="0"/>
            </a:endParaRPr>
          </a:p>
          <a:p>
            <a:pPr lvl="1">
              <a:buClr>
                <a:srgbClr val="00549F"/>
              </a:buClr>
              <a:defRPr/>
            </a:pPr>
            <a:r>
              <a:rPr lang="de-DE" altLang="zh-CN" dirty="0">
                <a:solidFill>
                  <a:prstClr val="black"/>
                </a:solidFill>
                <a:latin typeface="+mn-lt"/>
              </a:rPr>
              <a:t>https://github.com/WongKinYiu/yolov7</a:t>
            </a:r>
            <a:endParaRPr kumimoji="0" lang="de-DE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  <a:p>
            <a:pPr lvl="1">
              <a:buClr>
                <a:srgbClr val="00549F"/>
              </a:buClr>
              <a:defRPr/>
            </a:pPr>
            <a:r>
              <a:rPr lang="de-DE" altLang="zh-CN" dirty="0">
                <a:solidFill>
                  <a:prstClr val="black"/>
                </a:solidFill>
                <a:latin typeface="+mn-lt"/>
              </a:rPr>
              <a:t>https://github.com/RizwanMunawar/yolov7-pose-estimation</a:t>
            </a:r>
            <a:endParaRPr kumimoji="0" lang="de-DE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  <a:p>
            <a:pPr lvl="1">
              <a:buClr>
                <a:srgbClr val="00549F"/>
              </a:buClr>
              <a:defRPr/>
            </a:pPr>
            <a:r>
              <a:rPr lang="tr-TR" altLang="zh-CN" dirty="0">
                <a:solidFill>
                  <a:prstClr val="black"/>
                </a:solidFill>
                <a:latin typeface="+mn-lt"/>
              </a:rPr>
              <a:t>https://universe.roboflow.com/mmai894college/yolov7-for-ppe-detection/dataset/9</a:t>
            </a:r>
            <a:endParaRPr lang="en-GB" altLang="zh-CN" sz="1600" b="1" dirty="0">
              <a:solidFill>
                <a:srgbClr val="374151"/>
              </a:solidFill>
              <a:latin typeface="+mn-lt"/>
            </a:endParaRPr>
          </a:p>
          <a:p>
            <a:pPr>
              <a:buClr>
                <a:srgbClr val="00549F"/>
              </a:buClr>
              <a:defRPr/>
            </a:pPr>
            <a:r>
              <a:rPr kumimoji="0" lang="en-US" altLang="zh-CN" sz="1600" b="1" i="0" u="none" strike="noStrike" kern="1200" cap="none" spc="0" normalizeH="0" baseline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Paper research</a:t>
            </a:r>
            <a:r>
              <a:rPr kumimoji="0" lang="zh-CN" altLang="en-US" sz="1600" b="1" i="0" u="none" strike="noStrike" kern="1200" cap="none" spc="0" normalizeH="0" baseline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：</a:t>
            </a:r>
            <a:endParaRPr kumimoji="0" lang="en-US" altLang="zh-CN" sz="1600" b="1" i="0" u="none" strike="noStrike" kern="1200" cap="none" spc="0" normalizeH="0" baseline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  <a:p>
            <a:pPr lvl="1">
              <a:buClr>
                <a:srgbClr val="00549F"/>
              </a:buClr>
              <a:defRPr/>
            </a:pPr>
            <a:r>
              <a:rPr lang="en-US" altLang="zh-CN" dirty="0">
                <a:solidFill>
                  <a:prstClr val="black"/>
                </a:solidFill>
                <a:latin typeface="+mn-lt"/>
              </a:rPr>
              <a:t>Edge Deep Learning and Computer Vision-Based Physical Distance and Face Mask Detection System Using Jetson </a:t>
            </a:r>
            <a:r>
              <a:rPr lang="en-US" altLang="zh-CN" dirty="0" err="1">
                <a:solidFill>
                  <a:prstClr val="black"/>
                </a:solidFill>
                <a:latin typeface="+mn-lt"/>
              </a:rPr>
              <a:t>Xavior</a:t>
            </a:r>
            <a:r>
              <a:rPr lang="en-US" altLang="zh-CN" dirty="0">
                <a:solidFill>
                  <a:prstClr val="black"/>
                </a:solidFill>
                <a:latin typeface="+mn-lt"/>
              </a:rPr>
              <a:t> NX</a:t>
            </a:r>
          </a:p>
          <a:p>
            <a:pPr lvl="1">
              <a:buClr>
                <a:srgbClr val="00549F"/>
              </a:buClr>
              <a:defRPr/>
            </a:pPr>
            <a:r>
              <a:rPr lang="en-US" altLang="zh-CN" dirty="0">
                <a:solidFill>
                  <a:prstClr val="black"/>
                </a:solidFill>
                <a:latin typeface="+mn-lt"/>
              </a:rPr>
              <a:t>YOLOv7: Trainable bag-of-freebies sets new state-of-the-art for real-time object detectors</a:t>
            </a:r>
          </a:p>
          <a:p>
            <a:pPr lvl="1">
              <a:buClr>
                <a:srgbClr val="00549F"/>
              </a:buClr>
              <a:defRPr/>
            </a:pPr>
            <a:r>
              <a:rPr lang="en-US" altLang="zh-CN" dirty="0">
                <a:solidFill>
                  <a:prstClr val="black"/>
                </a:solidFill>
                <a:latin typeface="+mn-lt"/>
              </a:rPr>
              <a:t>Realtime Multi-Person 2D Pose Estimation using Part Affinity Fields</a:t>
            </a:r>
            <a:endParaRPr lang="en-GB" altLang="zh-CN" dirty="0">
              <a:solidFill>
                <a:prstClr val="black"/>
              </a:solidFill>
              <a:latin typeface="+mn-lt"/>
            </a:endParaRPr>
          </a:p>
          <a:p>
            <a:pPr marL="2159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549F"/>
              </a:buClr>
              <a:buSzTx/>
              <a:buNone/>
              <a:tabLst>
                <a:tab pos="431800" algn="l"/>
              </a:tabLst>
              <a:defRPr/>
            </a:pPr>
            <a:endParaRPr kumimoji="0" lang="de-DE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ＭＳ Ｐゴシック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AE38DF-B126-C7F7-24EF-6464D0DEB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8" t="15303" r="3597" b="10604"/>
          <a:stretch/>
        </p:blipFill>
        <p:spPr>
          <a:xfrm>
            <a:off x="2306300" y="715802"/>
            <a:ext cx="2332074" cy="8647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57090F-1483-F43A-418A-08428248F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5" t="4281" r="11235"/>
          <a:stretch/>
        </p:blipFill>
        <p:spPr>
          <a:xfrm>
            <a:off x="6199944" y="287761"/>
            <a:ext cx="1471722" cy="1112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1091A3-B7CB-C7D7-40E3-A4AF8ED2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240" y="366298"/>
            <a:ext cx="2085442" cy="11359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0CCF55-E01E-BD81-93FB-0AEF1AF29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9144" y="3058722"/>
            <a:ext cx="1878857" cy="105502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F101B91-D383-44EC-D43B-DA6E5EDFBB3E}"/>
              </a:ext>
            </a:extLst>
          </p:cNvPr>
          <p:cNvSpPr/>
          <p:nvPr/>
        </p:nvSpPr>
        <p:spPr>
          <a:xfrm>
            <a:off x="1806657" y="1502257"/>
            <a:ext cx="33313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000" b="1" cap="none" spc="0" dirty="0">
                <a:ln/>
                <a:solidFill>
                  <a:srgbClr val="FF0000"/>
                </a:solidFill>
                <a:effectLst/>
              </a:rPr>
              <a:t>Get open-source assets</a:t>
            </a:r>
            <a:endParaRPr lang="zh-CN" altLang="en-US" sz="20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F42C8E-D872-C534-6A3D-76C3FD2D4896}"/>
              </a:ext>
            </a:extLst>
          </p:cNvPr>
          <p:cNvSpPr/>
          <p:nvPr/>
        </p:nvSpPr>
        <p:spPr>
          <a:xfrm>
            <a:off x="5568147" y="1426733"/>
            <a:ext cx="293533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000" b="1" cap="none" spc="0" dirty="0">
                <a:ln/>
                <a:solidFill>
                  <a:srgbClr val="FF0000"/>
                </a:solidFill>
                <a:effectLst/>
              </a:rPr>
              <a:t>Integrate Functions</a:t>
            </a:r>
            <a:endParaRPr lang="zh-CN" altLang="en-US" sz="20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229FAC2-6BA5-CF54-2E9D-CE82F6C941A4}"/>
              </a:ext>
            </a:extLst>
          </p:cNvPr>
          <p:cNvSpPr/>
          <p:nvPr/>
        </p:nvSpPr>
        <p:spPr>
          <a:xfrm>
            <a:off x="9601913" y="1424724"/>
            <a:ext cx="23947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000" b="1" cap="none" spc="0" dirty="0">
                <a:ln/>
                <a:solidFill>
                  <a:srgbClr val="FF0000"/>
                </a:solidFill>
                <a:effectLst/>
              </a:rPr>
              <a:t>Train and adjust model</a:t>
            </a:r>
            <a:endParaRPr lang="zh-CN" altLang="en-US" sz="20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EF2823F-CEB6-AD90-B885-716262928914}"/>
              </a:ext>
            </a:extLst>
          </p:cNvPr>
          <p:cNvSpPr/>
          <p:nvPr/>
        </p:nvSpPr>
        <p:spPr>
          <a:xfrm>
            <a:off x="9413520" y="4051720"/>
            <a:ext cx="277155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000" b="1" cap="none" spc="0" dirty="0">
                <a:ln/>
                <a:solidFill>
                  <a:srgbClr val="FF0000"/>
                </a:solidFill>
                <a:effectLst/>
              </a:rPr>
              <a:t>Package Software</a:t>
            </a:r>
            <a:endParaRPr lang="zh-CN" altLang="en-US" sz="20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8E4AA2AC-2D1D-DB4D-6C27-659FE608051E}"/>
              </a:ext>
            </a:extLst>
          </p:cNvPr>
          <p:cNvSpPr/>
          <p:nvPr/>
        </p:nvSpPr>
        <p:spPr>
          <a:xfrm>
            <a:off x="4921078" y="943720"/>
            <a:ext cx="959790" cy="35476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FE8DB596-26DE-429C-2FE9-2E466330642A}"/>
              </a:ext>
            </a:extLst>
          </p:cNvPr>
          <p:cNvSpPr/>
          <p:nvPr/>
        </p:nvSpPr>
        <p:spPr>
          <a:xfrm rot="5400000">
            <a:off x="10512094" y="2428981"/>
            <a:ext cx="666230" cy="317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CC20956-797F-EB7C-26AE-0A4E056C9683}"/>
              </a:ext>
            </a:extLst>
          </p:cNvPr>
          <p:cNvSpPr/>
          <p:nvPr/>
        </p:nvSpPr>
        <p:spPr>
          <a:xfrm>
            <a:off x="8208818" y="970807"/>
            <a:ext cx="930019" cy="35476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42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/>
      <p:bldP spid="15" grpId="0"/>
      <p:bldP spid="17" grpId="0"/>
      <p:bldP spid="18" grpId="0"/>
      <p:bldP spid="20" grpId="0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3256" y="1859010"/>
            <a:ext cx="7344824" cy="78483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Outlook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CDEA88-5D65-41FA-7BC4-7BB6FC447FF0}"/>
              </a:ext>
            </a:extLst>
          </p:cNvPr>
          <p:cNvSpPr/>
          <p:nvPr/>
        </p:nvSpPr>
        <p:spPr>
          <a:xfrm>
            <a:off x="414973" y="1839364"/>
            <a:ext cx="810112" cy="8241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Your</a:t>
            </a:r>
          </a:p>
          <a:p>
            <a:pPr algn="ctr"/>
            <a:r>
              <a:rPr lang="en-US" i="1" dirty="0"/>
              <a:t>Logo</a:t>
            </a:r>
            <a:endParaRPr lang="en-DE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9F82DE-BB1E-0205-DD80-55F5F93F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9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82C12-379D-F0CD-37A5-0B1849CBC6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998" y="961434"/>
            <a:ext cx="11531482" cy="301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/>
          <a:p>
            <a:pPr marL="285750" indent="-514350">
              <a:lnSpc>
                <a:spcPct val="100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SzPts val="1400"/>
              <a:buFont typeface="+mj-lt"/>
              <a:buAutoNum type="romanU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Crack &amp; Corrosion detection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514350">
              <a:lnSpc>
                <a:spcPct val="100000"/>
              </a:lnSpc>
              <a:spcBef>
                <a:spcPts val="0"/>
              </a:spcBef>
              <a:buSzPts val="1400"/>
              <a:buFont typeface="+mj-lt"/>
              <a:buAutoNum type="romanU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Machinery status observation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514350">
              <a:lnSpc>
                <a:spcPct val="100000"/>
              </a:lnSpc>
              <a:spcBef>
                <a:spcPts val="0"/>
              </a:spcBef>
              <a:buSzPts val="1400"/>
              <a:buFont typeface="+mj-lt"/>
              <a:buAutoNum type="romanU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Counting person and machinery in construction site to estimate the volume of the area</a:t>
            </a:r>
          </a:p>
          <a:p>
            <a:pPr marL="285750" indent="-514350">
              <a:lnSpc>
                <a:spcPct val="100000"/>
              </a:lnSpc>
              <a:spcBef>
                <a:spcPts val="0"/>
              </a:spcBef>
              <a:buSzPts val="1400"/>
              <a:buFont typeface="+mj-lt"/>
              <a:buAutoNum type="romanUcPeriod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more complex model(e.g. with more key-points)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514350">
              <a:lnSpc>
                <a:spcPct val="100000"/>
              </a:lnSpc>
              <a:spcBef>
                <a:spcPts val="0"/>
              </a:spcBef>
              <a:buSzPts val="1400"/>
              <a:buFont typeface="+mj-lt"/>
              <a:buAutoNum type="romanU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 interface and more output options for the user</a:t>
            </a:r>
          </a:p>
          <a:p>
            <a:pPr marL="285750" indent="-514350">
              <a:lnSpc>
                <a:spcPct val="100000"/>
              </a:lnSpc>
              <a:spcBef>
                <a:spcPts val="0"/>
              </a:spcBef>
              <a:buSzPts val="1400"/>
              <a:buFont typeface="+mj-lt"/>
              <a:buAutoNum type="romanUcPeriod"/>
            </a:pPr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514350">
              <a:spcBef>
                <a:spcPts val="0"/>
              </a:spcBef>
              <a:buSzPts val="1400"/>
              <a:buFont typeface="+mj-lt"/>
              <a:buAutoNum type="romanUcPeriod"/>
            </a:pP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2242-DE81-A77F-FB36-1D70CA9A7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999" y="339901"/>
            <a:ext cx="6101641" cy="480131"/>
          </a:xfrm>
        </p:spPr>
        <p:txBody>
          <a:bodyPr wrap="square"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tr-TR" dirty="0">
                <a:solidFill>
                  <a:schemeClr val="dk2"/>
                </a:solidFill>
                <a:latin typeface="Montserrat Medium"/>
              </a:rPr>
              <a:t>W</a:t>
            </a:r>
            <a:r>
              <a:rPr lang="en-US" dirty="0">
                <a:solidFill>
                  <a:schemeClr val="dk2"/>
                </a:solidFill>
                <a:latin typeface="Montserrat Medium"/>
              </a:rPr>
              <a:t>hat else can be improved</a:t>
            </a:r>
            <a:r>
              <a:rPr lang="tr-TR" dirty="0">
                <a:solidFill>
                  <a:schemeClr val="dk2"/>
                </a:solidFill>
                <a:latin typeface="Montserrat Medium"/>
              </a:rPr>
              <a:t>?</a:t>
            </a:r>
            <a:endParaRPr lang="en-DE" dirty="0">
              <a:solidFill>
                <a:schemeClr val="dk2"/>
              </a:solidFill>
              <a:latin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0935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3256" y="1859010"/>
            <a:ext cx="7344824" cy="78483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Any Questions ?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B3486-70DD-794B-471C-EBDF6376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3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2242-DE81-A77F-FB36-1D70CA9A7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339901"/>
            <a:ext cx="6905800" cy="480131"/>
          </a:xfrm>
        </p:spPr>
        <p:txBody>
          <a:bodyPr wrap="square"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References</a:t>
            </a:r>
            <a:endParaRPr lang="en-DE" dirty="0">
              <a:solidFill>
                <a:schemeClr val="dk2"/>
              </a:solidFill>
              <a:latin typeface="Montserrat Mediu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F8D686-FF6C-B1C6-72C8-ABDC84DC9CF9}"/>
              </a:ext>
            </a:extLst>
          </p:cNvPr>
          <p:cNvSpPr txBox="1"/>
          <p:nvPr/>
        </p:nvSpPr>
        <p:spPr>
          <a:xfrm>
            <a:off x="651164" y="1108364"/>
            <a:ext cx="10390909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2000" dirty="0"/>
              <a:t>Fig1:https://projectsafetyjournal.com/construction-deaths-drop-25</a:t>
            </a:r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 algn="l">
              <a:lnSpc>
                <a:spcPct val="90000"/>
              </a:lnSpc>
              <a:buSzPts val="1400"/>
            </a:pPr>
            <a:r>
              <a:rPr lang="en-US" altLang="zh-CN" sz="2000" dirty="0"/>
              <a:t>Fig2:Numan Khan, Syed Farhan Alam Zaidi, </a:t>
            </a:r>
            <a:r>
              <a:rPr lang="en-US" altLang="zh-CN" sz="2000" dirty="0" err="1"/>
              <a:t>Jaehun</a:t>
            </a:r>
            <a:r>
              <a:rPr lang="en-US" altLang="zh-CN" sz="2000" dirty="0"/>
              <a:t> Yang, Construction Work-Stage-Based Rule Compliance Monitoring Framework Using Computer Vision (CV) Technology</a:t>
            </a:r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 algn="l">
              <a:lnSpc>
                <a:spcPct val="90000"/>
              </a:lnSpc>
              <a:buSzPts val="1400"/>
            </a:pPr>
            <a:r>
              <a:rPr lang="en-US" altLang="zh-CN" sz="2000" dirty="0"/>
              <a:t>Fig3: Numan Khan, Syed Farhan Alam Zaidi, </a:t>
            </a:r>
            <a:r>
              <a:rPr lang="en-US" altLang="zh-CN" sz="2000" dirty="0" err="1"/>
              <a:t>Jaehun</a:t>
            </a:r>
            <a:r>
              <a:rPr lang="en-US" altLang="zh-CN" sz="2000" dirty="0"/>
              <a:t> Yang, Construction Work-Stage-Based Rule Compliance Monitoring Framework Using Computer Vision (CV) Technology</a:t>
            </a:r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>
              <a:lnSpc>
                <a:spcPct val="90000"/>
              </a:lnSpc>
              <a:buSzPts val="1400"/>
            </a:pPr>
            <a:r>
              <a:rPr lang="en-US" altLang="zh-CN" sz="2000" dirty="0"/>
              <a:t>Fig</a:t>
            </a:r>
            <a:r>
              <a:rPr lang="tr-TR" altLang="zh-CN" sz="2000" dirty="0"/>
              <a:t>4</a:t>
            </a:r>
            <a:r>
              <a:rPr lang="en-US" altLang="zh-CN" sz="2000" dirty="0"/>
              <a:t>: Person detection by</a:t>
            </a:r>
            <a:r>
              <a:rPr lang="zh-CN" altLang="en-US" sz="2000" dirty="0"/>
              <a:t> </a:t>
            </a:r>
            <a:r>
              <a:rPr lang="en-US" altLang="zh-CN" sz="2000" dirty="0"/>
              <a:t>CV and Drones: https://viso.ai/applications/computer-vision-in-construction/</a:t>
            </a:r>
            <a:endParaRPr lang="zh-CN" altLang="en-US" sz="2000" dirty="0"/>
          </a:p>
          <a:p>
            <a:pPr algn="l">
              <a:lnSpc>
                <a:spcPct val="90000"/>
              </a:lnSpc>
              <a:buSzPts val="1400"/>
            </a:pPr>
            <a:endParaRPr lang="tr-TR" altLang="zh-CN" sz="2000" dirty="0"/>
          </a:p>
          <a:p>
            <a:pPr algn="l">
              <a:lnSpc>
                <a:spcPct val="90000"/>
              </a:lnSpc>
              <a:buSzPts val="1400"/>
            </a:pPr>
            <a:r>
              <a:rPr lang="tr-TR" altLang="zh-CN" sz="2000" dirty="0"/>
              <a:t>PPE-Video: </a:t>
            </a:r>
            <a:r>
              <a:rPr lang="tr-TR" altLang="zh-CN" sz="2000" dirty="0">
                <a:hlinkClick r:id="rId2"/>
              </a:rPr>
              <a:t>https://www.computervision.zone/topic/demo-videos/</a:t>
            </a:r>
            <a:endParaRPr lang="en-US" altLang="zh-CN" sz="2000" dirty="0"/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>
              <a:lnSpc>
                <a:spcPct val="90000"/>
              </a:lnSpc>
              <a:buSzPts val="1400"/>
            </a:pPr>
            <a:r>
              <a:rPr lang="en-US" altLang="zh-CN" sz="2000" dirty="0"/>
              <a:t>Pos-detect-video:  Film name :</a:t>
            </a:r>
            <a:r>
              <a:rPr lang="de-DE" altLang="zh-CN" sz="2000" dirty="0"/>
              <a:t> ‘‘A Time for Consequences</a:t>
            </a:r>
            <a:r>
              <a:rPr lang="en-US" altLang="zh-CN" sz="2000" dirty="0"/>
              <a:t>’’</a:t>
            </a:r>
          </a:p>
          <a:p>
            <a:pPr>
              <a:lnSpc>
                <a:spcPct val="90000"/>
              </a:lnSpc>
              <a:buSzPts val="1400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567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3256" y="1859010"/>
            <a:ext cx="9466994" cy="7848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Thanks for your attention 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65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3255" y="1859010"/>
            <a:ext cx="8644571" cy="78483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Problem Statement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6C7855-050D-7B26-F8CC-2C68D6CC96F2}"/>
              </a:ext>
            </a:extLst>
          </p:cNvPr>
          <p:cNvSpPr/>
          <p:nvPr/>
        </p:nvSpPr>
        <p:spPr>
          <a:xfrm>
            <a:off x="414973" y="1839364"/>
            <a:ext cx="810112" cy="8241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Your</a:t>
            </a:r>
          </a:p>
          <a:p>
            <a:pPr algn="ctr"/>
            <a:r>
              <a:rPr lang="en-US" i="1" dirty="0"/>
              <a:t>Logo</a:t>
            </a:r>
            <a:endParaRPr lang="en-DE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ED181-2FEA-A14B-5302-4F9F692E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Failure or mistake causing catastrophe despair, problem or risk from crisis or recession, danger">
            <a:extLst>
              <a:ext uri="{FF2B5EF4-FFF2-40B4-BE49-F238E27FC236}">
                <a16:creationId xmlns:a16="http://schemas.microsoft.com/office/drawing/2014/main" id="{8F99C682-CDFE-9D22-83B6-D873B783A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2" y="2281203"/>
            <a:ext cx="2370031" cy="15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ree vector deadline, time management business concept vector">
            <a:extLst>
              <a:ext uri="{FF2B5EF4-FFF2-40B4-BE49-F238E27FC236}">
                <a16:creationId xmlns:a16="http://schemas.microsoft.com/office/drawing/2014/main" id="{4F1500A8-7830-F1EB-50B5-7DCE3141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89" y="604180"/>
            <a:ext cx="2752839" cy="275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DFE0E51-5850-63C6-EBA8-8E0A279C185D}"/>
              </a:ext>
            </a:extLst>
          </p:cNvPr>
          <p:cNvSpPr txBox="1">
            <a:spLocks/>
          </p:cNvSpPr>
          <p:nvPr/>
        </p:nvSpPr>
        <p:spPr>
          <a:xfrm>
            <a:off x="5204552" y="604180"/>
            <a:ext cx="3296986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Crisis</a:t>
            </a:r>
            <a:r>
              <a:rPr lang="tr-TR" dirty="0"/>
              <a:t> Project </a:t>
            </a:r>
            <a:r>
              <a:rPr lang="en-US" dirty="0"/>
              <a:t>Timing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E5E6D4-92D3-89A0-5290-57A1CCC7F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004" y="3421374"/>
            <a:ext cx="1860027" cy="1865858"/>
          </a:xfrm>
          <a:prstGeom prst="rect">
            <a:avLst/>
          </a:prstGeom>
        </p:spPr>
      </p:pic>
      <p:pic>
        <p:nvPicPr>
          <p:cNvPr id="2054" name="Picture 6" descr="Free vector hand drawn bankruptcy concept">
            <a:extLst>
              <a:ext uri="{FF2B5EF4-FFF2-40B4-BE49-F238E27FC236}">
                <a16:creationId xmlns:a16="http://schemas.microsoft.com/office/drawing/2014/main" id="{DE89088C-F3D7-2B72-D3FB-6D46ED4CF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431" y="3070583"/>
            <a:ext cx="2418388" cy="241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E177F37-899E-AB74-E40B-60FB788E3B1B}"/>
              </a:ext>
            </a:extLst>
          </p:cNvPr>
          <p:cNvSpPr txBox="1">
            <a:spLocks/>
          </p:cNvSpPr>
          <p:nvPr/>
        </p:nvSpPr>
        <p:spPr>
          <a:xfrm>
            <a:off x="9724645" y="2814872"/>
            <a:ext cx="1945959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Lost</a:t>
            </a:r>
            <a:r>
              <a:rPr lang="tr-TR" dirty="0"/>
              <a:t> </a:t>
            </a:r>
            <a:r>
              <a:rPr lang="en-US" dirty="0"/>
              <a:t>Cost</a:t>
            </a:r>
          </a:p>
        </p:txBody>
      </p:sp>
      <p:sp>
        <p:nvSpPr>
          <p:cNvPr id="12" name="Shape 11">
            <a:extLst>
              <a:ext uri="{FF2B5EF4-FFF2-40B4-BE49-F238E27FC236}">
                <a16:creationId xmlns:a16="http://schemas.microsoft.com/office/drawing/2014/main" id="{6B0059D8-1F6E-5497-4991-E3CE7442DB1B}"/>
              </a:ext>
            </a:extLst>
          </p:cNvPr>
          <p:cNvSpPr/>
          <p:nvPr/>
        </p:nvSpPr>
        <p:spPr>
          <a:xfrm rot="20192742">
            <a:off x="3023252" y="1253751"/>
            <a:ext cx="3612475" cy="3122240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C49790FA-EFD5-4D78-F423-73F3BDB7868B}"/>
              </a:ext>
            </a:extLst>
          </p:cNvPr>
          <p:cNvSpPr/>
          <p:nvPr/>
        </p:nvSpPr>
        <p:spPr>
          <a:xfrm rot="12406173" flipH="1">
            <a:off x="7257933" y="971083"/>
            <a:ext cx="4034645" cy="3687578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30F0E927-5443-6AC5-7A4F-1CBB59706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999" y="235852"/>
            <a:ext cx="10457182" cy="480131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Problem Statement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8A2C79-336E-BAEC-B8FD-CFB8B45A1B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3037" y="571605"/>
            <a:ext cx="1945959" cy="5114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Accident</a:t>
            </a:r>
          </a:p>
        </p:txBody>
      </p:sp>
      <p:pic>
        <p:nvPicPr>
          <p:cNvPr id="15" name="Picture 2" descr="Construction deaths drop - Fatal injuries to workers by type">
            <a:extLst>
              <a:ext uri="{FF2B5EF4-FFF2-40B4-BE49-F238E27FC236}">
                <a16:creationId xmlns:a16="http://schemas.microsoft.com/office/drawing/2014/main" id="{520BBB37-ED10-38E4-72F3-E55B1437C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28" y="2892390"/>
            <a:ext cx="3487896" cy="349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4">
            <a:extLst>
              <a:ext uri="{FF2B5EF4-FFF2-40B4-BE49-F238E27FC236}">
                <a16:creationId xmlns:a16="http://schemas.microsoft.com/office/drawing/2014/main" id="{FB42CE00-F728-0CD0-7322-1E4979ACF14E}"/>
              </a:ext>
            </a:extLst>
          </p:cNvPr>
          <p:cNvSpPr txBox="1"/>
          <p:nvPr/>
        </p:nvSpPr>
        <p:spPr>
          <a:xfrm>
            <a:off x="5250766" y="6380474"/>
            <a:ext cx="3221407" cy="15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1100" dirty="0"/>
              <a:t>Fig1: Injuries in Europe construction</a:t>
            </a:r>
            <a:endParaRPr lang="zh-CN" altLang="en-US" sz="11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F3203A-6638-8F4B-C1F0-6EB5AFB71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58" y="991986"/>
            <a:ext cx="2249177" cy="206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89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2" grpId="0" animBg="1"/>
      <p:bldP spid="13" grpId="0" animBg="1"/>
      <p:bldP spid="14" grpId="0" build="p"/>
      <p:bldP spid="2" grpId="0" build="p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3256" y="1859010"/>
            <a:ext cx="9474130" cy="784830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Project </a:t>
            </a:r>
            <a:r>
              <a:rPr lang="de-DE" dirty="0"/>
              <a:t>G</a:t>
            </a:r>
            <a:r>
              <a:rPr lang="de-DE" dirty="0">
                <a:solidFill>
                  <a:schemeClr val="bg1"/>
                </a:solidFill>
              </a:rPr>
              <a:t>oal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CF33-E7D6-B481-4AAD-6F6A0A95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5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novation concept illustration">
            <a:extLst>
              <a:ext uri="{FF2B5EF4-FFF2-40B4-BE49-F238E27FC236}">
                <a16:creationId xmlns:a16="http://schemas.microsoft.com/office/drawing/2014/main" id="{DAE73F83-CA0C-30C0-E141-8010E977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99" y="1908439"/>
            <a:ext cx="3093600" cy="30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342A-D614-528F-7475-3747B6AEC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33025">
            <a:off x="2383434" y="4287363"/>
            <a:ext cx="1725223" cy="859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2DB5B3-C5E4-A1F7-3D24-0CA319841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75956">
            <a:off x="3792386" y="879810"/>
            <a:ext cx="754214" cy="758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7CC5D1-156A-B072-ABAF-86C8B9EEC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74161">
            <a:off x="764477" y="822976"/>
            <a:ext cx="754214" cy="758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71412-B266-3739-1321-D4535B5D6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03" y="2389127"/>
            <a:ext cx="2222834" cy="1783756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952D237-D39A-30CB-8B54-031042E96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876" y="150083"/>
            <a:ext cx="11333519" cy="996170"/>
          </a:xfrm>
        </p:spPr>
        <p:txBody>
          <a:bodyPr/>
          <a:lstStyle/>
          <a:p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Goal</a:t>
            </a:r>
            <a:r>
              <a:rPr lang="tr-TR" altLang="zh-CN" dirty="0">
                <a:solidFill>
                  <a:schemeClr val="dk2"/>
                </a:solidFill>
                <a:latin typeface="Montserrat Medium"/>
              </a:rPr>
              <a:t>: </a:t>
            </a:r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Reducing Accidents in Construction Site by Using CV</a:t>
            </a:r>
          </a:p>
          <a:p>
            <a:endParaRPr lang="en-US" altLang="zh-CN" dirty="0">
              <a:solidFill>
                <a:schemeClr val="dk2"/>
              </a:solidFill>
              <a:latin typeface="Montserrat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95F34-C885-9163-C37E-1D4EDFFE2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7563" y="943750"/>
            <a:ext cx="2108632" cy="1783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29BF1-8BEC-2010-4657-0559D9A76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644" y="2161613"/>
            <a:ext cx="1066644" cy="135935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9B597B6-597A-9420-9142-FBE4EBD90C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381" y="490221"/>
            <a:ext cx="3853342" cy="5114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Detect</a:t>
            </a:r>
            <a:r>
              <a:rPr lang="en-GB" noProof="1"/>
              <a:t>ing</a:t>
            </a:r>
            <a:r>
              <a:rPr lang="en-US" dirty="0"/>
              <a:t> </a:t>
            </a:r>
            <a:r>
              <a:rPr lang="tr-TR" dirty="0"/>
              <a:t>Risk</a:t>
            </a:r>
            <a:endParaRPr lang="en-GB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84EBFB-6829-FAF3-3E6D-245E0FCAC55E}"/>
              </a:ext>
            </a:extLst>
          </p:cNvPr>
          <p:cNvSpPr/>
          <p:nvPr/>
        </p:nvSpPr>
        <p:spPr>
          <a:xfrm>
            <a:off x="4552215" y="2967192"/>
            <a:ext cx="850766" cy="28280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F70A8A0C-C576-029E-ED35-0A821C83803C}"/>
              </a:ext>
            </a:extLst>
          </p:cNvPr>
          <p:cNvSpPr txBox="1">
            <a:spLocks/>
          </p:cNvSpPr>
          <p:nvPr/>
        </p:nvSpPr>
        <p:spPr>
          <a:xfrm>
            <a:off x="5500397" y="1066746"/>
            <a:ext cx="2650656" cy="1138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Analyse Output</a:t>
            </a:r>
            <a:endParaRPr lang="tr-T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tr-TR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*CV, Management Control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CE71C3-680A-847B-AB8A-8D290120DDA7}"/>
              </a:ext>
            </a:extLst>
          </p:cNvPr>
          <p:cNvSpPr/>
          <p:nvPr/>
        </p:nvSpPr>
        <p:spPr>
          <a:xfrm>
            <a:off x="8196078" y="2967191"/>
            <a:ext cx="850766" cy="28280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0269FBE8-97A6-278B-60B4-BD06BB26F9BC}"/>
              </a:ext>
            </a:extLst>
          </p:cNvPr>
          <p:cNvSpPr txBox="1">
            <a:spLocks/>
          </p:cNvSpPr>
          <p:nvPr/>
        </p:nvSpPr>
        <p:spPr>
          <a:xfrm>
            <a:off x="9159155" y="1064444"/>
            <a:ext cx="2650656" cy="88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Solve Problem</a:t>
            </a:r>
            <a:endParaRPr lang="tr-T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*Timely</a:t>
            </a:r>
            <a:r>
              <a:rPr lang="tr-TR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Alert</a:t>
            </a:r>
          </a:p>
        </p:txBody>
      </p:sp>
      <p:pic>
        <p:nvPicPr>
          <p:cNvPr id="21" name="Picture 4" descr="Free vector financial analytics and business analysis concept. development and diagram, chart and dynamics, economic and finance. vector illustration">
            <a:extLst>
              <a:ext uri="{FF2B5EF4-FFF2-40B4-BE49-F238E27FC236}">
                <a16:creationId xmlns:a16="http://schemas.microsoft.com/office/drawing/2014/main" id="{743AED20-6574-24C7-148C-5F738F1A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988" y="2212268"/>
            <a:ext cx="2137473" cy="21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9A03AF-C558-E7DE-CEAF-CA5B28B29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6583" y="3455239"/>
            <a:ext cx="920784" cy="515141"/>
          </a:xfrm>
          <a:prstGeom prst="rect">
            <a:avLst/>
          </a:prstGeom>
        </p:spPr>
      </p:pic>
      <p:pic>
        <p:nvPicPr>
          <p:cNvPr id="6" name="Picture 10" descr="Zoom lens - Free education icons">
            <a:extLst>
              <a:ext uri="{FF2B5EF4-FFF2-40B4-BE49-F238E27FC236}">
                <a16:creationId xmlns:a16="http://schemas.microsoft.com/office/drawing/2014/main" id="{14CED52B-F734-9373-F79B-77623F8F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8595">
            <a:off x="-77483" y="1072732"/>
            <a:ext cx="4600874" cy="460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4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5" grpId="0" build="p"/>
      <p:bldP spid="16" grpId="0" animBg="1"/>
      <p:bldP spid="17" grpId="0"/>
      <p:bldP spid="18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35" y="1859010"/>
            <a:ext cx="9474130" cy="78483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Concept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5D113-AFDD-79BA-12D3-D27737F79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82C12-379D-F0CD-37A5-0B1849CBC6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634" y="1000780"/>
            <a:ext cx="104511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/>
          <a:p>
            <a:pPr marL="0">
              <a:spcBef>
                <a:spcPts val="0"/>
              </a:spcBef>
              <a:buSzPts val="1400"/>
              <a:buNone/>
            </a:pPr>
            <a:r>
              <a:rPr lang="en-US" altLang="zh-CN" sz="2000" b="1" dirty="0">
                <a:solidFill>
                  <a:srgbClr val="374151"/>
                </a:solidFill>
                <a:latin typeface="+mn-lt"/>
              </a:rPr>
              <a:t>Why Computer Vision</a:t>
            </a:r>
            <a:r>
              <a:rPr lang="tr-TR" altLang="zh-CN" sz="2000" b="1" dirty="0">
                <a:solidFill>
                  <a:srgbClr val="374151"/>
                </a:solidFill>
                <a:latin typeface="+mn-lt"/>
              </a:rPr>
              <a:t>?</a:t>
            </a:r>
            <a:endParaRPr lang="en-US" altLang="zh-CN" sz="2000" b="1" i="0" dirty="0">
              <a:solidFill>
                <a:srgbClr val="374151"/>
              </a:solidFill>
              <a:effectLst/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2242-DE81-A77F-FB36-1D70CA9A7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278136"/>
            <a:ext cx="10304782" cy="480131"/>
          </a:xfrm>
        </p:spPr>
        <p:txBody>
          <a:bodyPr wrap="square"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en-GB" dirty="0">
                <a:solidFill>
                  <a:schemeClr val="dk2"/>
                </a:solidFill>
                <a:latin typeface="Montserrat Medium"/>
              </a:rPr>
              <a:t>Concept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3C56FEE5-6BF4-D2B3-6026-C839D4428FB8}"/>
              </a:ext>
            </a:extLst>
          </p:cNvPr>
          <p:cNvSpPr txBox="1">
            <a:spLocks/>
          </p:cNvSpPr>
          <p:nvPr/>
        </p:nvSpPr>
        <p:spPr>
          <a:xfrm>
            <a:off x="233945" y="1590895"/>
            <a:ext cx="6069872" cy="3653050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marR="0" lvl="0" indent="-215900" algn="l" defTabSz="215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549F"/>
              </a:buClr>
              <a:buSzTx/>
              <a:buFont typeface="Arial" panose="020B0604020202020204" pitchFamily="34" charset="0"/>
              <a:buChar char="•"/>
              <a:tabLst>
                <a:tab pos="215900" algn="l"/>
              </a:tabLst>
              <a:defRPr/>
            </a:pPr>
            <a:r>
              <a:rPr lang="de-DE" altLang="zh-C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Image Classification and Recognition:  </a:t>
            </a:r>
          </a:p>
          <a:p>
            <a:pPr lvl="1">
              <a:buClr>
                <a:srgbClr val="00549F"/>
              </a:buClr>
              <a:buFont typeface="Courier New" panose="02070309020205020404" pitchFamily="49" charset="0"/>
              <a:buChar char="o"/>
              <a:tabLst>
                <a:tab pos="215900" algn="l"/>
              </a:tabLst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</a:rPr>
              <a:t>It identifies installation, materials, equipment, and personnel  to ensure workplace safety.</a:t>
            </a:r>
          </a:p>
          <a:p>
            <a:pPr marL="215900" lvl="1" indent="0" defTabSz="215900">
              <a:buClr>
                <a:srgbClr val="00549F"/>
              </a:buClr>
              <a:buNone/>
              <a:tabLst>
                <a:tab pos="215900" algn="l"/>
              </a:tabLst>
              <a:defRPr/>
            </a:pPr>
            <a:endParaRPr lang="de-DE" altLang="zh-CN" dirty="0">
              <a:solidFill>
                <a:sysClr val="windowText" lastClr="000000"/>
              </a:solidFill>
              <a:latin typeface="+mn-lt"/>
              <a:ea typeface="ＭＳ Ｐゴシック" charset="0"/>
            </a:endParaRPr>
          </a:p>
          <a:p>
            <a:pPr marL="215900" marR="0" lvl="0" indent="-215900" algn="l" defTabSz="215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549F"/>
              </a:buClr>
              <a:buSzTx/>
              <a:buFont typeface="Arial" panose="020B0604020202020204" pitchFamily="34" charset="0"/>
              <a:buChar char="•"/>
              <a:tabLst>
                <a:tab pos="215900" algn="l"/>
              </a:tabLst>
              <a:defRPr/>
            </a:pPr>
            <a:r>
              <a:rPr lang="en-US" altLang="zh-C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Object Detection </a:t>
            </a:r>
            <a:r>
              <a:rPr lang="de-DE" altLang="zh-C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and Tracking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：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1" defTabSz="215900">
              <a:buClr>
                <a:srgbClr val="00549F"/>
              </a:buClr>
              <a:buFont typeface="Courier New" panose="02070309020205020404" pitchFamily="49" charset="0"/>
              <a:buChar char="o"/>
              <a:tabLst>
                <a:tab pos="215900" algn="l"/>
              </a:tabLst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</a:rPr>
              <a:t>Computer vision detects specific targets such as people, vehicles, falling objects, and enables real-time alert on construction sites.</a:t>
            </a:r>
          </a:p>
          <a:p>
            <a:pPr marL="215900" lvl="1" indent="0" defTabSz="215900">
              <a:buClr>
                <a:srgbClr val="00549F"/>
              </a:buClr>
              <a:buNone/>
              <a:tabLst>
                <a:tab pos="215900" algn="l"/>
              </a:tabLst>
              <a:defRPr/>
            </a:pPr>
            <a:endParaRPr lang="de-DE" altLang="zh-CN" dirty="0">
              <a:solidFill>
                <a:sysClr val="windowText" lastClr="000000"/>
              </a:solidFill>
              <a:latin typeface="+mn-lt"/>
              <a:ea typeface="ＭＳ Ｐゴシック" charset="0"/>
            </a:endParaRPr>
          </a:p>
          <a:p>
            <a:pPr marL="215900" marR="0" lvl="0" indent="-215900" algn="l" defTabSz="215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549F"/>
              </a:buClr>
              <a:buSzTx/>
              <a:buFont typeface="Arial" panose="020B0604020202020204" pitchFamily="34" charset="0"/>
              <a:buChar char="•"/>
              <a:tabLst>
                <a:tab pos="215900" algn="l"/>
              </a:tabLst>
              <a:defRPr/>
            </a:pPr>
            <a:r>
              <a:rPr lang="de-DE" altLang="zh-C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Privacy</a:t>
            </a:r>
            <a:r>
              <a:rPr lang="en-US" altLang="zh-C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 Protection</a:t>
            </a:r>
            <a:r>
              <a:rPr lang="de-DE" altLang="zh-C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:</a:t>
            </a:r>
          </a:p>
          <a:p>
            <a:pPr lvl="1" defTabSz="215900">
              <a:buClr>
                <a:srgbClr val="00549F"/>
              </a:buClr>
              <a:buFont typeface="Courier New" panose="02070309020205020404" pitchFamily="49" charset="0"/>
              <a:buChar char="o"/>
              <a:tabLst>
                <a:tab pos="215900" algn="l"/>
              </a:tabLst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ＭＳ Ｐゴシック" charset="0"/>
              </a:rPr>
              <a:t>Computer vision can blur or pixelate individuals in images to protect their privacy, a crucial aspect of construction site surveillance.</a:t>
            </a:r>
            <a:endParaRPr lang="de-DE" altLang="zh-CN" dirty="0">
              <a:solidFill>
                <a:sysClr val="windowText" lastClr="000000"/>
              </a:solidFill>
              <a:latin typeface="+mn-lt"/>
              <a:ea typeface="ＭＳ Ｐゴシック" charset="0"/>
            </a:endParaRPr>
          </a:p>
        </p:txBody>
      </p:sp>
      <p:pic>
        <p:nvPicPr>
          <p:cNvPr id="1026" name="Picture 2" descr="Indus ai">
            <a:extLst>
              <a:ext uri="{FF2B5EF4-FFF2-40B4-BE49-F238E27FC236}">
                <a16:creationId xmlns:a16="http://schemas.microsoft.com/office/drawing/2014/main" id="{65C2433A-14B5-F759-6113-A4D575F0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17" y="1590895"/>
            <a:ext cx="5430983" cy="305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4B2B091-339F-3076-222E-577FAC2FD168}"/>
              </a:ext>
            </a:extLst>
          </p:cNvPr>
          <p:cNvSpPr txBox="1"/>
          <p:nvPr/>
        </p:nvSpPr>
        <p:spPr>
          <a:xfrm>
            <a:off x="6793615" y="4866606"/>
            <a:ext cx="53983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1600" dirty="0"/>
              <a:t>Fig</a:t>
            </a:r>
            <a:r>
              <a:rPr lang="tr-TR" altLang="zh-CN" sz="1600" dirty="0"/>
              <a:t>4</a:t>
            </a:r>
            <a:r>
              <a:rPr lang="en-US" altLang="zh-CN" sz="1600" dirty="0"/>
              <a:t>: Person and equipment detection by</a:t>
            </a:r>
            <a:r>
              <a:rPr lang="zh-CN" altLang="en-US" sz="1600" dirty="0"/>
              <a:t> </a:t>
            </a:r>
            <a:r>
              <a:rPr lang="en-US" altLang="zh-CN" sz="1600" dirty="0"/>
              <a:t>CV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28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  <p:bldP spid="7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8A8587-CD7A-A889-07F3-ED750022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7" y="881695"/>
            <a:ext cx="2856830" cy="213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1A5727-E32A-F108-CAB9-4748C244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4" y="2578745"/>
            <a:ext cx="3085065" cy="442172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Process optimization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9CE9D-FF1A-B446-91D5-E70B7AF6A0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339901"/>
            <a:ext cx="9542425" cy="480131"/>
          </a:xfrm>
        </p:spPr>
        <p:txBody>
          <a:bodyPr/>
          <a:lstStyle/>
          <a:p>
            <a:r>
              <a:rPr lang="en-US" dirty="0">
                <a:solidFill>
                  <a:schemeClr val="dk2"/>
                </a:solidFill>
                <a:latin typeface="Montserrat Medium"/>
              </a:rPr>
              <a:t>Applications of Computer Vision in Construction</a:t>
            </a:r>
          </a:p>
        </p:txBody>
      </p:sp>
      <p:pic>
        <p:nvPicPr>
          <p:cNvPr id="1028" name="Picture 4" descr="Human pose estimation of construction workers">
            <a:extLst>
              <a:ext uri="{FF2B5EF4-FFF2-40B4-BE49-F238E27FC236}">
                <a16:creationId xmlns:a16="http://schemas.microsoft.com/office/drawing/2014/main" id="{E3498FD6-AF1B-6614-7312-02A670921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50" y="881695"/>
            <a:ext cx="2767978" cy="21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FCBE474-6D66-9CE6-D202-3A82292B661D}"/>
              </a:ext>
            </a:extLst>
          </p:cNvPr>
          <p:cNvSpPr txBox="1">
            <a:spLocks/>
          </p:cNvSpPr>
          <p:nvPr/>
        </p:nvSpPr>
        <p:spPr>
          <a:xfrm>
            <a:off x="3235164" y="2621246"/>
            <a:ext cx="3085065" cy="4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r-TR" sz="1600" dirty="0">
                <a:solidFill>
                  <a:schemeClr val="bg1"/>
                </a:solidFill>
              </a:rPr>
              <a:t>Human </a:t>
            </a:r>
            <a:r>
              <a:rPr lang="en-US" sz="1600" dirty="0">
                <a:solidFill>
                  <a:schemeClr val="bg1"/>
                </a:solidFill>
              </a:rPr>
              <a:t>pose</a:t>
            </a:r>
            <a:r>
              <a:rPr lang="tr-TR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estimation</a:t>
            </a:r>
          </a:p>
        </p:txBody>
      </p:sp>
      <p:pic>
        <p:nvPicPr>
          <p:cNvPr id="1032" name="Picture 8" descr="corrosion detection with deep learning in oil and gas">
            <a:extLst>
              <a:ext uri="{FF2B5EF4-FFF2-40B4-BE49-F238E27FC236}">
                <a16:creationId xmlns:a16="http://schemas.microsoft.com/office/drawing/2014/main" id="{FAAA0D54-4DC6-0C79-E0D9-2C38E90D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954" y="881695"/>
            <a:ext cx="2186848" cy="21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8203E06-2E90-738F-C876-0FB2BC9AC0DE}"/>
              </a:ext>
            </a:extLst>
          </p:cNvPr>
          <p:cNvSpPr txBox="1">
            <a:spLocks/>
          </p:cNvSpPr>
          <p:nvPr/>
        </p:nvSpPr>
        <p:spPr>
          <a:xfrm>
            <a:off x="5914498" y="2631157"/>
            <a:ext cx="3085065" cy="4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</a:rPr>
              <a:t>Corrosion detection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9677016-5603-7210-04A9-BADB09A6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233" y="3133863"/>
            <a:ext cx="3790763" cy="363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216BA036-CE4D-0420-ADE5-E37C0F30E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8" b="2819"/>
          <a:stretch/>
        </p:blipFill>
        <p:spPr bwMode="auto">
          <a:xfrm>
            <a:off x="8769728" y="881695"/>
            <a:ext cx="3307253" cy="44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2B6F76BC-DC74-C660-BE2D-2D1312FDCA26}"/>
              </a:ext>
            </a:extLst>
          </p:cNvPr>
          <p:cNvSpPr txBox="1">
            <a:spLocks/>
          </p:cNvSpPr>
          <p:nvPr/>
        </p:nvSpPr>
        <p:spPr>
          <a:xfrm>
            <a:off x="8840922" y="4931738"/>
            <a:ext cx="3085065" cy="4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Detection and tracking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AA43FFCB-EFE6-9741-255B-C8C86000B20A}"/>
              </a:ext>
            </a:extLst>
          </p:cNvPr>
          <p:cNvSpPr txBox="1">
            <a:spLocks/>
          </p:cNvSpPr>
          <p:nvPr/>
        </p:nvSpPr>
        <p:spPr>
          <a:xfrm>
            <a:off x="5183081" y="5854328"/>
            <a:ext cx="3085065" cy="66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</a:rPr>
              <a:t>Detection of structural defects</a:t>
            </a:r>
          </a:p>
        </p:txBody>
      </p:sp>
      <p:pic>
        <p:nvPicPr>
          <p:cNvPr id="1036" name="Picture 12" descr="Personal protective equipment detection with deep learning">
            <a:extLst>
              <a:ext uri="{FF2B5EF4-FFF2-40B4-BE49-F238E27FC236}">
                <a16:creationId xmlns:a16="http://schemas.microsoft.com/office/drawing/2014/main" id="{7AA8B62F-3CA6-15B8-8B0A-F1D0EC81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1" y="3215113"/>
            <a:ext cx="4318288" cy="244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8D9B619D-AE52-EC77-C3E4-32759FB69A43}"/>
              </a:ext>
            </a:extLst>
          </p:cNvPr>
          <p:cNvSpPr txBox="1">
            <a:spLocks/>
          </p:cNvSpPr>
          <p:nvPr/>
        </p:nvSpPr>
        <p:spPr>
          <a:xfrm>
            <a:off x="701071" y="5237413"/>
            <a:ext cx="3085065" cy="4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PPE detection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2B0162-4A70-B7EF-861A-5CC88AE5BE7F}"/>
              </a:ext>
            </a:extLst>
          </p:cNvPr>
          <p:cNvSpPr txBox="1"/>
          <p:nvPr/>
        </p:nvSpPr>
        <p:spPr>
          <a:xfrm>
            <a:off x="8729827" y="5579637"/>
            <a:ext cx="3307253" cy="5493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SzPts val="1400"/>
            </a:pPr>
            <a:r>
              <a:rPr lang="tr-TR" altLang="zh-CN" sz="1050" i="1" dirty="0" err="1"/>
              <a:t>References</a:t>
            </a:r>
            <a:r>
              <a:rPr lang="tr-TR" altLang="zh-CN" sz="1050" i="1" dirty="0"/>
              <a:t>: </a:t>
            </a:r>
            <a:r>
              <a:rPr lang="en-US" altLang="zh-CN" sz="1050" i="1" dirty="0"/>
              <a:t>https://viso.ai/applications/computer-vision-in-construction/</a:t>
            </a:r>
            <a:endParaRPr lang="zh-CN" alt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91810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14" grpId="0"/>
      <p:bldP spid="20" grpId="0"/>
      <p:bldP spid="21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7650A-9C1C-9485-41A3-FCB642905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0296" y="946125"/>
            <a:ext cx="3304080" cy="511422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Drones Workflow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23E9DFB-95BF-98B7-EFD0-43EEEC2061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278136"/>
            <a:ext cx="10304782" cy="480131"/>
          </a:xfrm>
        </p:spPr>
        <p:txBody>
          <a:bodyPr wrap="square"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en-GB" dirty="0">
                <a:solidFill>
                  <a:schemeClr val="dk2"/>
                </a:solidFill>
                <a:latin typeface="Montserrat Medium"/>
              </a:rPr>
              <a:t>Our</a:t>
            </a:r>
            <a:r>
              <a:rPr lang="tr-TR" dirty="0">
                <a:solidFill>
                  <a:schemeClr val="dk2"/>
                </a:solidFill>
                <a:latin typeface="Montserrat Medium"/>
              </a:rPr>
              <a:t> </a:t>
            </a:r>
            <a:r>
              <a:rPr lang="en-GB" dirty="0">
                <a:solidFill>
                  <a:schemeClr val="dk2"/>
                </a:solidFill>
                <a:latin typeface="Montserrat Medium"/>
              </a:rPr>
              <a:t>Concept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717B96-49D6-AB79-1FD9-198D4D372C75}"/>
              </a:ext>
            </a:extLst>
          </p:cNvPr>
          <p:cNvSpPr txBox="1">
            <a:spLocks/>
          </p:cNvSpPr>
          <p:nvPr/>
        </p:nvSpPr>
        <p:spPr>
          <a:xfrm>
            <a:off x="7117899" y="970101"/>
            <a:ext cx="3304080" cy="51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100" kern="12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Cameras Workflow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7858C2-0839-0BE9-A9B6-4D819219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74" y="1457547"/>
            <a:ext cx="5648377" cy="41595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E6BAB8-C7DB-AF56-03D0-9E32DE172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7547"/>
            <a:ext cx="5202527" cy="42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9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8" grpId="0"/>
    </p:bldLst>
  </p:timing>
</p:sld>
</file>

<file path=ppt/theme/theme1.xml><?xml version="1.0" encoding="utf-8"?>
<a:theme xmlns:a="http://schemas.openxmlformats.org/drawingml/2006/main" name="Footer">
  <a:themeElements>
    <a:clrScheme name="Custom 2">
      <a:dk1>
        <a:sysClr val="windowText" lastClr="000000"/>
      </a:dk1>
      <a:lt1>
        <a:sysClr val="window" lastClr="FFFFFF"/>
      </a:lt1>
      <a:dk2>
        <a:srgbClr val="034A90"/>
      </a:dk2>
      <a:lt2>
        <a:srgbClr val="5B9BD5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t" anchorCtr="0">
        <a:spAutoFit/>
      </a:bodyPr>
      <a:lstStyle>
        <a:defPPr algn="l">
          <a:lnSpc>
            <a:spcPct val="90000"/>
          </a:lnSpc>
          <a:buSzPts val="1400"/>
          <a:defRPr sz="3800" dirty="0" smtClean="0">
            <a:solidFill>
              <a:schemeClr val="l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034A90"/>
    </a:dk2>
    <a:lt2>
      <a:srgbClr val="5B9BD5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5938</TotalTime>
  <Words>557</Words>
  <Application>Microsoft Office PowerPoint</Application>
  <PresentationFormat>Widescreen</PresentationFormat>
  <Paragraphs>123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Montserrat Medium</vt:lpstr>
      <vt:lpstr>Calibri</vt:lpstr>
      <vt:lpstr>PT Sans Narrow</vt:lpstr>
      <vt:lpstr>Montserrat</vt:lpstr>
      <vt:lpstr>Montserrat SemiBold</vt:lpstr>
      <vt:lpstr>Courier New</vt:lpstr>
      <vt:lpstr>Arial</vt:lpstr>
      <vt:lpstr>Footer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LiZhuopeng</dc:creator>
  <cp:lastModifiedBy>Zonghai Yang</cp:lastModifiedBy>
  <cp:revision>72</cp:revision>
  <dcterms:created xsi:type="dcterms:W3CDTF">2022-05-18T09:36:17Z</dcterms:created>
  <dcterms:modified xsi:type="dcterms:W3CDTF">2025-04-13T20:04:07Z</dcterms:modified>
</cp:coreProperties>
</file>